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68" r:id="rId14"/>
    <p:sldId id="287" r:id="rId15"/>
    <p:sldId id="270" r:id="rId16"/>
    <p:sldId id="271" r:id="rId17"/>
    <p:sldId id="277" r:id="rId18"/>
    <p:sldId id="272" r:id="rId19"/>
    <p:sldId id="273" r:id="rId20"/>
    <p:sldId id="274" r:id="rId21"/>
    <p:sldId id="278" r:id="rId22"/>
    <p:sldId id="279" r:id="rId23"/>
    <p:sldId id="288" r:id="rId24"/>
    <p:sldId id="282" r:id="rId25"/>
    <p:sldId id="283" r:id="rId26"/>
    <p:sldId id="280" r:id="rId27"/>
    <p:sldId id="281" r:id="rId28"/>
    <p:sldId id="284" r:id="rId29"/>
    <p:sldId id="285" r:id="rId30"/>
    <p:sldId id="286" r:id="rId31"/>
  </p:sldIdLst>
  <p:sldSz cx="12192000" cy="6858000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FF7C8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3157" autoAdjust="0"/>
  </p:normalViewPr>
  <p:slideViewPr>
    <p:cSldViewPr snapToGrid="0">
      <p:cViewPr varScale="1">
        <p:scale>
          <a:sx n="137" d="100"/>
          <a:sy n="137" d="100"/>
        </p:scale>
        <p:origin x="36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F4D6C-62AA-4082-B2B9-7DCBFA069019}" type="datetimeFigureOut">
              <a:rPr lang="en-NZ" smtClean="0"/>
              <a:t>20/05/2015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AF02B-B389-4CDF-BC24-BD53576B63F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69492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1EA6A-9B0F-4C8A-BDBE-6C12B88F7B21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944BD-E1F7-476E-AC14-314EFF439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411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Atlas ?</a:t>
            </a:r>
          </a:p>
          <a:p>
            <a:r>
              <a:rPr lang="en-GB" dirty="0" smtClean="0"/>
              <a:t>-&gt;</a:t>
            </a:r>
          </a:p>
          <a:p>
            <a:r>
              <a:rPr lang="en-GB" dirty="0" smtClean="0"/>
              <a:t>Why do we need a new Platform</a:t>
            </a:r>
            <a:r>
              <a:rPr lang="en-GB" baseline="0" dirty="0" smtClean="0"/>
              <a:t> ?</a:t>
            </a:r>
            <a:endParaRPr lang="en-GB" dirty="0" smtClean="0"/>
          </a:p>
          <a:p>
            <a:r>
              <a:rPr lang="en-GB" dirty="0" smtClean="0"/>
              <a:t>Building </a:t>
            </a:r>
            <a:r>
              <a:rPr lang="en-GB" dirty="0" smtClean="0"/>
              <a:t>a</a:t>
            </a:r>
            <a:r>
              <a:rPr lang="en-GB" baseline="0" dirty="0" smtClean="0"/>
              <a:t> web app have 2 options:  </a:t>
            </a:r>
            <a:r>
              <a:rPr lang="en-GB" baseline="0" dirty="0" smtClean="0"/>
              <a:t>use a </a:t>
            </a:r>
            <a:r>
              <a:rPr lang="en-GB" baseline="0" dirty="0" smtClean="0"/>
              <a:t>platform, or build </a:t>
            </a:r>
            <a:r>
              <a:rPr lang="en-GB" baseline="0" dirty="0" smtClean="0"/>
              <a:t>your app from </a:t>
            </a:r>
            <a:r>
              <a:rPr lang="en-GB" baseline="0" dirty="0" smtClean="0"/>
              <a:t>scratch.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860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Lastly</a:t>
            </a:r>
            <a:r>
              <a:rPr lang="en-GB" dirty="0" smtClean="0"/>
              <a:t>, we</a:t>
            </a:r>
            <a:r>
              <a:rPr lang="en-GB" baseline="0" dirty="0" smtClean="0"/>
              <a:t> want our apps to be </a:t>
            </a:r>
            <a:r>
              <a:rPr lang="en-GB" b="1" baseline="0" dirty="0" smtClean="0"/>
              <a:t>responsive</a:t>
            </a:r>
            <a:r>
              <a:rPr lang="en-GB" baseline="0" dirty="0" smtClean="0"/>
              <a:t>; Desktop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56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Tablet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539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Mobile.</a:t>
            </a:r>
            <a:r>
              <a:rPr lang="en-GB" baseline="0" dirty="0" smtClean="0"/>
              <a:t>  Good experience…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644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..not so good.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30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10,000ft view </a:t>
            </a:r>
            <a:r>
              <a:rPr lang="en-GB" dirty="0" smtClean="0"/>
              <a:t>of the Atlas</a:t>
            </a:r>
            <a:r>
              <a:rPr lang="en-GB" baseline="0" dirty="0" smtClean="0"/>
              <a:t> Platform.</a:t>
            </a:r>
          </a:p>
          <a:p>
            <a:r>
              <a:rPr lang="en-GB" b="1" baseline="0" dirty="0" smtClean="0"/>
              <a:t>Containers &amp; Features</a:t>
            </a:r>
            <a:r>
              <a:rPr lang="en-GB" baseline="0" dirty="0" smtClean="0"/>
              <a:t>:  Containers being a hosting environment for Features.</a:t>
            </a:r>
          </a:p>
          <a:p>
            <a:r>
              <a:rPr lang="en-GB" b="1" baseline="0" dirty="0" smtClean="0"/>
              <a:t>Platform Services</a:t>
            </a:r>
            <a:r>
              <a:rPr lang="en-GB" baseline="0" dirty="0" smtClean="0"/>
              <a:t>:  provides configuration and run-time support for Containers</a:t>
            </a:r>
          </a:p>
          <a:p>
            <a:r>
              <a:rPr lang="en-GB" b="1" baseline="0" dirty="0" smtClean="0"/>
              <a:t>APIs</a:t>
            </a:r>
            <a:r>
              <a:rPr lang="en-GB" baseline="0" dirty="0" smtClean="0"/>
              <a:t>:  RESTful services for providing data to Features.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546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Likely suspects in SPA development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756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971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Pilot</a:t>
            </a:r>
            <a:r>
              <a:rPr lang="en-GB" baseline="0" dirty="0" smtClean="0"/>
              <a:t> Atlas application.  Eventual replacement to FNC.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174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Home page, 3 Features.  Note,</a:t>
            </a:r>
            <a:r>
              <a:rPr lang="en-GB" baseline="0" dirty="0" smtClean="0"/>
              <a:t> each Feature deployed and versioned independently.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08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Feature</a:t>
            </a:r>
            <a:r>
              <a:rPr lang="en-GB" baseline="0" dirty="0" smtClean="0"/>
              <a:t>s can be laid out in discrete regions in the Container…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32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Building from</a:t>
            </a:r>
            <a:r>
              <a:rPr lang="en-GB" baseline="0" dirty="0" smtClean="0"/>
              <a:t> scratch:  </a:t>
            </a:r>
            <a:r>
              <a:rPr lang="en-GB" b="1" baseline="0" dirty="0" smtClean="0"/>
              <a:t>working</a:t>
            </a:r>
            <a:r>
              <a:rPr lang="en-GB" baseline="0" dirty="0" smtClean="0"/>
              <a:t> with lots of small components -&gt; reinventing the wheel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772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…can also be</a:t>
            </a:r>
            <a:r>
              <a:rPr lang="en-GB" baseline="0" dirty="0" smtClean="0"/>
              <a:t> presented as modal popups (</a:t>
            </a:r>
            <a:r>
              <a:rPr lang="en-GB" baseline="0" dirty="0" err="1" smtClean="0"/>
              <a:t>lightboxes</a:t>
            </a:r>
            <a:r>
              <a:rPr lang="en-GB" baseline="0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1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recent Atlas</a:t>
            </a:r>
            <a:r>
              <a:rPr lang="en-GB" baseline="0" dirty="0" smtClean="0"/>
              <a:t> deployment to go to Production.  Suite of application forms for applying for various ASB products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420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Example:  CALs – applying for credit cards (pre-approved limit).  Single-page Feature</a:t>
            </a:r>
            <a:r>
              <a:rPr lang="en-GB" baseline="0" dirty="0" smtClean="0"/>
              <a:t> with multiple views.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5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Finally.</a:t>
            </a:r>
            <a:r>
              <a:rPr lang="en-GB" baseline="0" dirty="0" smtClean="0"/>
              <a:t>  Widget repository to allow Lego-brick style development of Features.  Example of using ng directives.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29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 </a:t>
            </a:r>
            <a:r>
              <a:rPr lang="en-GB" b="1" dirty="0" smtClean="0"/>
              <a:t>alleviate</a:t>
            </a:r>
            <a:r>
              <a:rPr lang="en-GB" dirty="0" smtClean="0"/>
              <a:t> problem by combining smaller nuts and bolts</a:t>
            </a:r>
            <a:r>
              <a:rPr lang="en-GB" baseline="0" dirty="0" smtClean="0"/>
              <a:t> into re-usable widgets…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35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…but</a:t>
            </a:r>
            <a:r>
              <a:rPr lang="en-GB" baseline="0" dirty="0" smtClean="0"/>
              <a:t> ideally you want to be </a:t>
            </a:r>
            <a:r>
              <a:rPr lang="en-GB" b="1" baseline="0" dirty="0" smtClean="0"/>
              <a:t>scaffolding</a:t>
            </a:r>
            <a:r>
              <a:rPr lang="en-GB" baseline="0" dirty="0" smtClean="0"/>
              <a:t> your application from much larger building blocks (Duplo this case) which take care of the common plumbing concerns:  </a:t>
            </a:r>
            <a:r>
              <a:rPr lang="en-GB" baseline="0" dirty="0" err="1" smtClean="0"/>
              <a:t>config</a:t>
            </a:r>
            <a:r>
              <a:rPr lang="en-GB" baseline="0" dirty="0" smtClean="0"/>
              <a:t>, logging, authentication, data-access, etc.  These building blocks do all the heavy-lifting for your application…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425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r>
              <a:rPr lang="en-GB" b="1" dirty="0" smtClean="0"/>
              <a:t>heavy-lifting</a:t>
            </a:r>
            <a:r>
              <a:rPr lang="en-GB" dirty="0" smtClean="0"/>
              <a:t> is one</a:t>
            </a:r>
            <a:r>
              <a:rPr lang="en-GB" baseline="0" dirty="0" smtClean="0"/>
              <a:t> of the main design principals of the Atlas Platform;  the platform does the heavy lifting so you can focus on </a:t>
            </a:r>
            <a:r>
              <a:rPr lang="en-GB" b="1" baseline="0" dirty="0" smtClean="0"/>
              <a:t>business</a:t>
            </a:r>
            <a:r>
              <a:rPr lang="en-GB" baseline="0" dirty="0" smtClean="0"/>
              <a:t> rather than </a:t>
            </a:r>
            <a:r>
              <a:rPr lang="en-GB" b="1" baseline="0" dirty="0" smtClean="0"/>
              <a:t>plumbing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156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Re-usability</a:t>
            </a:r>
            <a:r>
              <a:rPr lang="en-GB" baseline="0" dirty="0" smtClean="0"/>
              <a:t> is also important.  ASP.NET MVC app, pages tightly bound.  Only way to move a page is to rip it out.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46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Ideally want a more </a:t>
            </a:r>
            <a:r>
              <a:rPr lang="en-GB" baseline="0" dirty="0" smtClean="0"/>
              <a:t>loosely-coupled arrangement which allows features to be re-used between applications.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69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Atlas</a:t>
            </a:r>
            <a:r>
              <a:rPr lang="en-GB" baseline="0" dirty="0" smtClean="0"/>
              <a:t> allows feature-level re-use by deploying Features as standalone applications.  For example…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39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Also</a:t>
            </a:r>
            <a:r>
              <a:rPr lang="en-GB" dirty="0" smtClean="0"/>
              <a:t> have re-usability </a:t>
            </a:r>
            <a:r>
              <a:rPr lang="en-GB" b="1" dirty="0" smtClean="0"/>
              <a:t>within features </a:t>
            </a:r>
            <a:r>
              <a:rPr lang="en-GB" dirty="0" smtClean="0"/>
              <a:t>by maintaining</a:t>
            </a:r>
            <a:r>
              <a:rPr lang="en-GB" baseline="0" dirty="0" smtClean="0"/>
              <a:t> a growing repository of re-usable widgets (Lego): for example…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6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65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20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84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45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14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68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3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23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2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07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94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Atlas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62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69806"/>
            <a:ext cx="10058400" cy="534631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128661" y="1808409"/>
            <a:ext cx="1767407" cy="1023856"/>
            <a:chOff x="8128661" y="1808409"/>
            <a:chExt cx="1767407" cy="1023856"/>
          </a:xfrm>
        </p:grpSpPr>
        <p:sp>
          <p:nvSpPr>
            <p:cNvPr id="3" name="Down Arrow 2"/>
            <p:cNvSpPr/>
            <p:nvPr/>
          </p:nvSpPr>
          <p:spPr>
            <a:xfrm rot="1583404">
              <a:off x="8942119" y="2232561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128661" y="1808409"/>
              <a:ext cx="1767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Calendar Control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33670" y="1623743"/>
            <a:ext cx="1678345" cy="969036"/>
            <a:chOff x="3033670" y="1623743"/>
            <a:chExt cx="1678345" cy="969036"/>
          </a:xfrm>
        </p:grpSpPr>
        <p:sp>
          <p:nvSpPr>
            <p:cNvPr id="5" name="Down Arrow 4"/>
            <p:cNvSpPr/>
            <p:nvPr/>
          </p:nvSpPr>
          <p:spPr>
            <a:xfrm>
              <a:off x="3639311" y="1993075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33670" y="1623743"/>
              <a:ext cx="167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Account Service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0799" y="1091333"/>
            <a:ext cx="11113022" cy="5173408"/>
            <a:chOff x="200799" y="1091333"/>
            <a:chExt cx="11113022" cy="5173408"/>
          </a:xfrm>
        </p:grpSpPr>
        <p:sp>
          <p:nvSpPr>
            <p:cNvPr id="14" name="TextBox 13"/>
            <p:cNvSpPr txBox="1"/>
            <p:nvPr/>
          </p:nvSpPr>
          <p:spPr>
            <a:xfrm>
              <a:off x="5204372" y="1091333"/>
              <a:ext cx="1820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6">
                      <a:lumMod val="75000"/>
                    </a:schemeClr>
                  </a:solidFill>
                </a:rPr>
                <a:t>Customer Service</a:t>
              </a:r>
              <a:endParaRPr lang="en-GB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10183089" y="3200217"/>
              <a:ext cx="427512" cy="59970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77448" y="2830885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6">
                      <a:lumMod val="75000"/>
                    </a:schemeClr>
                  </a:solidFill>
                </a:rPr>
                <a:t>Products Service</a:t>
              </a:r>
              <a:endParaRPr lang="en-GB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3000" y="2052033"/>
              <a:ext cx="18029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Product-Request </a:t>
              </a:r>
            </a:p>
            <a:p>
              <a:pPr algn="ctr"/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Service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3774405">
              <a:off x="2197615" y="5058869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6883" y="5446674"/>
              <a:ext cx="1865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Addresses Service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3" name="Down Arrow 22"/>
            <p:cNvSpPr/>
            <p:nvPr/>
          </p:nvSpPr>
          <p:spPr>
            <a:xfrm rot="10800000">
              <a:off x="5686981" y="5295705"/>
              <a:ext cx="427512" cy="59970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24094" y="5895409"/>
              <a:ext cx="1665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Transfer Service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98019" y="5517103"/>
              <a:ext cx="1821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Payments Service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30980" y="5846645"/>
              <a:ext cx="147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</a:rPr>
                <a:t>Text Question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29" name="Down Arrow 28"/>
            <p:cNvSpPr/>
            <p:nvPr/>
          </p:nvSpPr>
          <p:spPr>
            <a:xfrm rot="10800000">
              <a:off x="9814370" y="4873755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51483" y="5473459"/>
              <a:ext cx="1603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Email Question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31" name="Down Arrow 30"/>
            <p:cNvSpPr/>
            <p:nvPr/>
          </p:nvSpPr>
          <p:spPr>
            <a:xfrm rot="17006104">
              <a:off x="1207061" y="4176550"/>
              <a:ext cx="427512" cy="59970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0799" y="3969147"/>
              <a:ext cx="1286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</a:rPr>
                <a:t>Notification</a:t>
              </a:r>
            </a:p>
            <a:p>
              <a:r>
                <a:rPr lang="en-GB" dirty="0" smtClean="0">
                  <a:solidFill>
                    <a:srgbClr val="0070C0"/>
                  </a:solidFill>
                </a:rPr>
                <a:t>Service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5807701" y="1460666"/>
              <a:ext cx="427512" cy="59970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1814690" y="2698365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Down Arrow 35"/>
            <p:cNvSpPr/>
            <p:nvPr/>
          </p:nvSpPr>
          <p:spPr>
            <a:xfrm rot="10800000">
              <a:off x="7914905" y="4936731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own Arrow 36"/>
            <p:cNvSpPr/>
            <p:nvPr/>
          </p:nvSpPr>
          <p:spPr>
            <a:xfrm rot="11222641">
              <a:off x="4078958" y="4814753"/>
              <a:ext cx="427512" cy="1049430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7422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145.photobucket.com/albums/r225/Vladtron/LEGO/De%20Bruyne%20Ster/02O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-383318"/>
            <a:ext cx="10109200" cy="758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2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28" y="1801622"/>
            <a:ext cx="3236722" cy="24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19600" y="1076325"/>
            <a:ext cx="3474720" cy="4242435"/>
            <a:chOff x="4419600" y="1076325"/>
            <a:chExt cx="3474720" cy="42424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297" y="1076325"/>
              <a:ext cx="3060383" cy="415451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419600" y="4831080"/>
              <a:ext cx="3474720" cy="48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515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54" y="243839"/>
            <a:ext cx="4672966" cy="624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03120" y="1173480"/>
            <a:ext cx="3474720" cy="4381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103120" y="80414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Container</a:t>
            </a:r>
            <a:endParaRPr lang="en-GB" dirty="0"/>
          </a:p>
        </p:txBody>
      </p:sp>
      <p:sp>
        <p:nvSpPr>
          <p:cNvPr id="42" name="Oval 41"/>
          <p:cNvSpPr/>
          <p:nvPr/>
        </p:nvSpPr>
        <p:spPr>
          <a:xfrm>
            <a:off x="1866899" y="978337"/>
            <a:ext cx="472440" cy="4724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tx1"/>
                </a:solidFill>
              </a:rPr>
              <a:t>1</a:t>
            </a:r>
            <a:endParaRPr lang="en-GB" sz="2800" b="1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77840" y="976133"/>
            <a:ext cx="5311140" cy="1332727"/>
            <a:chOff x="5577840" y="976133"/>
            <a:chExt cx="5311140" cy="1332727"/>
          </a:xfrm>
        </p:grpSpPr>
        <p:sp>
          <p:nvSpPr>
            <p:cNvPr id="12" name="Rectangle 11"/>
            <p:cNvSpPr/>
            <p:nvPr/>
          </p:nvSpPr>
          <p:spPr>
            <a:xfrm>
              <a:off x="8481060" y="1173480"/>
              <a:ext cx="2407920" cy="11353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Platform Services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5577840" y="1741170"/>
              <a:ext cx="2903220" cy="0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8244839" y="976133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2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99710" y="2876549"/>
            <a:ext cx="6214218" cy="3120390"/>
            <a:chOff x="5299710" y="2876549"/>
            <a:chExt cx="6214218" cy="3120390"/>
          </a:xfrm>
        </p:grpSpPr>
        <p:sp>
          <p:nvSpPr>
            <p:cNvPr id="15" name="Rectangle 14"/>
            <p:cNvSpPr/>
            <p:nvPr/>
          </p:nvSpPr>
          <p:spPr>
            <a:xfrm>
              <a:off x="8481060" y="3350895"/>
              <a:ext cx="2407920" cy="1135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Layer 7 (APIs)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5299710" y="3943350"/>
              <a:ext cx="3181350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8481060" y="4861559"/>
              <a:ext cx="1386840" cy="1135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Middleware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166860" y="4486275"/>
              <a:ext cx="0" cy="37528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10035539" y="4861559"/>
              <a:ext cx="853441" cy="6667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HOST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35539" y="5570218"/>
              <a:ext cx="853441" cy="426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Onyx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9768840" y="5109210"/>
              <a:ext cx="266699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9768840" y="5749288"/>
              <a:ext cx="266699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406898" y="3073896"/>
              <a:ext cx="767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A</a:t>
              </a:r>
              <a:r>
                <a:rPr lang="en-GB" sz="1200" b="1" dirty="0" smtClean="0"/>
                <a:t>ccounts</a:t>
              </a:r>
              <a:endParaRPr lang="en-GB" sz="12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99278" y="2876549"/>
              <a:ext cx="982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Transactions</a:t>
              </a:r>
              <a:endParaRPr lang="en-GB" sz="12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602334" y="3073896"/>
              <a:ext cx="293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…</a:t>
              </a:r>
              <a:endParaRPr lang="en-GB" sz="12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82100" y="3073896"/>
              <a:ext cx="759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Transfers</a:t>
              </a:r>
              <a:endParaRPr lang="en-GB" sz="12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902287" y="3073896"/>
              <a:ext cx="747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Products</a:t>
              </a:r>
              <a:endParaRPr lang="en-GB" sz="12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203376" y="2876549"/>
              <a:ext cx="1310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Product-Requests</a:t>
              </a:r>
              <a:endParaRPr lang="en-GB" sz="12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399786" y="2876549"/>
              <a:ext cx="805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Payments</a:t>
              </a:r>
              <a:endParaRPr lang="en-GB" sz="1200" b="1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10659784" y="3588246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4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94121" y="926783"/>
            <a:ext cx="1165859" cy="2235517"/>
            <a:chOff x="6294121" y="926783"/>
            <a:chExt cx="1165859" cy="2235517"/>
          </a:xfrm>
        </p:grpSpPr>
        <p:sp>
          <p:nvSpPr>
            <p:cNvPr id="40" name="Rectangle 39"/>
            <p:cNvSpPr/>
            <p:nvPr/>
          </p:nvSpPr>
          <p:spPr>
            <a:xfrm>
              <a:off x="6598920" y="1173479"/>
              <a:ext cx="861060" cy="1988821"/>
            </a:xfrm>
            <a:prstGeom prst="rect">
              <a:avLst/>
            </a:prstGeom>
            <a:solidFill>
              <a:srgbClr val="FFCCCC">
                <a:alpha val="3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598920" y="1214557"/>
              <a:ext cx="8610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IAM</a:t>
              </a:r>
              <a:endParaRPr lang="en-GB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6294121" y="926783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5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15540" y="1524000"/>
            <a:ext cx="2884170" cy="3680460"/>
            <a:chOff x="2415540" y="1524000"/>
            <a:chExt cx="2884170" cy="3680460"/>
          </a:xfrm>
        </p:grpSpPr>
        <p:sp>
          <p:nvSpPr>
            <p:cNvPr id="4" name="Rectangle 3"/>
            <p:cNvSpPr/>
            <p:nvPr/>
          </p:nvSpPr>
          <p:spPr>
            <a:xfrm>
              <a:off x="2415540" y="1524000"/>
              <a:ext cx="1363980" cy="16383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1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935730" y="1524000"/>
              <a:ext cx="1363980" cy="16383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15540" y="3364230"/>
              <a:ext cx="2884170" cy="18402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3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21405" y="2981437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3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0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 smtClean="0"/>
              <a:t>Development Stack</a:t>
            </a:r>
            <a:endParaRPr lang="en-GB" sz="60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528553" y="1399954"/>
            <a:ext cx="8974465" cy="4235344"/>
            <a:chOff x="1528553" y="1399954"/>
            <a:chExt cx="8974465" cy="4235344"/>
          </a:xfrm>
        </p:grpSpPr>
        <p:pic>
          <p:nvPicPr>
            <p:cNvPr id="1026" name="Picture 2" descr="https://eyalvardi.files.wordpress.com/2013/04/angularjs-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553" y="1399954"/>
              <a:ext cx="3810000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7808605" y="4324821"/>
              <a:ext cx="2506980" cy="86868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 smtClean="0"/>
                <a:t>Helix</a:t>
              </a:r>
              <a:endParaRPr lang="en-GB" sz="4000" dirty="0"/>
            </a:p>
          </p:txBody>
        </p:sp>
        <p:pic>
          <p:nvPicPr>
            <p:cNvPr id="4" name="Picture 2" descr="http://www.zurb.com/blog/system/images/999/original/yeti-html5.png?137549067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0326" y="3883024"/>
              <a:ext cx="3154094" cy="1752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underscorejs.org/docs/images/underscor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4720" y="2263765"/>
              <a:ext cx="3218298" cy="560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3336568" y="1497858"/>
            <a:ext cx="7276559" cy="2912745"/>
            <a:chOff x="3336568" y="1497858"/>
            <a:chExt cx="7276559" cy="2912745"/>
          </a:xfrm>
        </p:grpSpPr>
        <p:sp>
          <p:nvSpPr>
            <p:cNvPr id="5" name="Rounded Rectangle 4"/>
            <p:cNvSpPr/>
            <p:nvPr/>
          </p:nvSpPr>
          <p:spPr>
            <a:xfrm>
              <a:off x="3649980" y="1497858"/>
              <a:ext cx="1584960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>
                  <a:solidFill>
                    <a:schemeClr val="tx1"/>
                  </a:solidFill>
                </a:rPr>
                <a:t>MVC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028167" y="1497858"/>
              <a:ext cx="1584960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>
                  <a:solidFill>
                    <a:schemeClr val="tx1"/>
                  </a:solidFill>
                </a:rPr>
                <a:t>Toolkit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36568" y="3233313"/>
              <a:ext cx="2211783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dirty="0" smtClean="0">
                  <a:solidFill>
                    <a:schemeClr val="tx1"/>
                  </a:solidFill>
                </a:rPr>
                <a:t>Responsive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963823" y="3595263"/>
              <a:ext cx="2211783" cy="815340"/>
            </a:xfrm>
            <a:prstGeom prst="roundRect">
              <a:avLst/>
            </a:prstGeom>
            <a:solidFill>
              <a:srgbClr val="385723">
                <a:alpha val="5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</a:rPr>
                <a:t>Containers &amp; Features</a:t>
              </a:r>
              <a:endParaRPr lang="en-GB" sz="28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80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 smtClean="0"/>
              <a:t>Dev-ops</a:t>
            </a:r>
            <a:endParaRPr lang="en-GB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59" y="4114800"/>
            <a:ext cx="1524000" cy="1524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77979" y="1844676"/>
            <a:ext cx="4157662" cy="3212861"/>
            <a:chOff x="6677979" y="1844676"/>
            <a:chExt cx="4157662" cy="3212861"/>
          </a:xfrm>
        </p:grpSpPr>
        <p:pic>
          <p:nvPicPr>
            <p:cNvPr id="2056" name="Picture 8" descr="http://cdn.sixrevisions.com/0362-01_grunt_tutorial_grunt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979" y="1844676"/>
              <a:ext cx="4157662" cy="1511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438" y="3649029"/>
              <a:ext cx="1151095" cy="11510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050" y="3391615"/>
              <a:ext cx="1665922" cy="166592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501139" y="1490028"/>
            <a:ext cx="3709036" cy="2159001"/>
            <a:chOff x="1501139" y="1490028"/>
            <a:chExt cx="3709036" cy="2159001"/>
          </a:xfrm>
        </p:grpSpPr>
        <p:pic>
          <p:nvPicPr>
            <p:cNvPr id="2050" name="Picture 2" descr="http://ipengineer.net/wp-content/uploads/2015/04/git-logo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139" y="1490028"/>
              <a:ext cx="2159001" cy="2159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625" y="2083753"/>
              <a:ext cx="971550" cy="971550"/>
            </a:xfrm>
            <a:prstGeom prst="rect">
              <a:avLst/>
            </a:prstGeom>
          </p:spPr>
        </p:pic>
      </p:grpSp>
      <p:sp>
        <p:nvSpPr>
          <p:cNvPr id="11" name="Rounded Rectangle 10"/>
          <p:cNvSpPr/>
          <p:nvPr/>
        </p:nvSpPr>
        <p:spPr>
          <a:xfrm>
            <a:off x="1919762" y="1436212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chemeClr val="tx1"/>
                </a:solidFill>
              </a:rPr>
              <a:t>Source Control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212773" y="2891632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tx1"/>
                </a:solidFill>
              </a:rPr>
              <a:t>Build Automation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95962" y="5512277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Release Management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4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4300" y="2476500"/>
            <a:ext cx="40222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/>
              <a:t>My ASB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0427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12" y="0"/>
            <a:ext cx="740397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360" y="78212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1"/>
                </a:solidFill>
              </a:rPr>
              <a:t>1</a:t>
            </a:r>
            <a:endParaRPr lang="en-GB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1360" y="84308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6680" y="363962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0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02683"/>
            <a:ext cx="9144000" cy="1152711"/>
          </a:xfrm>
        </p:spPr>
        <p:txBody>
          <a:bodyPr/>
          <a:lstStyle/>
          <a:p>
            <a:r>
              <a:rPr lang="en-GB" b="1" dirty="0" smtClean="0"/>
              <a:t>Atlas 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52500" y="2764536"/>
            <a:ext cx="9144000" cy="1655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 smtClean="0"/>
              <a:t>ASB’s </a:t>
            </a:r>
            <a:r>
              <a:rPr lang="en-GB" sz="4400" b="1" dirty="0" smtClean="0"/>
              <a:t>next-generation</a:t>
            </a:r>
            <a:r>
              <a:rPr lang="en-GB" sz="4400" dirty="0" smtClean="0"/>
              <a:t> application development platform</a:t>
            </a:r>
            <a:endParaRPr lang="en-GB" sz="4400" dirty="0"/>
          </a:p>
        </p:txBody>
      </p:sp>
      <p:pic>
        <p:nvPicPr>
          <p:cNvPr id="1026" name="Picture 2" descr="http://fc08.deviantart.net/fs70/f/2011/267/1/3/profile_picture_by_butler_jeeves-d4ar6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4933949"/>
            <a:ext cx="28575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5545" y="4907259"/>
            <a:ext cx="21761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 smtClean="0"/>
              <a:t>Why ?</a:t>
            </a:r>
            <a:endParaRPr lang="en-GB" sz="6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595964"/>
            <a:ext cx="2782024" cy="6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01" y="0"/>
            <a:ext cx="24459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4256" y="40874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1"/>
                </a:solidFill>
              </a:rPr>
              <a:t>1</a:t>
            </a:r>
            <a:endParaRPr lang="en-GB" sz="16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4255" y="346436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883" y="0"/>
            <a:ext cx="409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321" y="0"/>
            <a:ext cx="3259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12" y="0"/>
            <a:ext cx="7403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09" y="0"/>
            <a:ext cx="7816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7401" y="1454875"/>
            <a:ext cx="616649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600" dirty="0" smtClean="0"/>
              <a:t>Digital Sales</a:t>
            </a:r>
          </a:p>
          <a:p>
            <a:pPr algn="ctr"/>
            <a:r>
              <a:rPr lang="en-GB" sz="9600" dirty="0" smtClean="0"/>
              <a:t>Fulfilment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38902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0"/>
            <a:ext cx="9661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0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70" y="0"/>
            <a:ext cx="9399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2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33" y="241300"/>
            <a:ext cx="10058400" cy="617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1" y="215900"/>
            <a:ext cx="10058400" cy="62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6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2" y="180975"/>
            <a:ext cx="97440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279478"/>
            <a:ext cx="10058400" cy="4196316"/>
          </a:xfrm>
          <a:prstGeom prst="rect">
            <a:avLst/>
          </a:prstGeom>
        </p:spPr>
      </p:pic>
      <p:pic>
        <p:nvPicPr>
          <p:cNvPr id="3074" name="Picture 2" descr="https://www.thedailybrick.co.uk/media/catalog/product/cache/1/image/700x700/9df78eab33525d08d6e5fb8d27136e95/l/e/lego_brick_2_x_3__3002__lego-blue-brick-2-x-3-3002-30-462227-3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65" y="1399309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vignette1.wikia.nocookie.net/legomba/images/4/4d/LegoBrickRed.png/revision/latest?cb=201305051859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30" y="2644211"/>
            <a:ext cx="7334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thedailybrick.co.uk/media/catalog/product/cache/1/image/700x700/9df78eab33525d08d6e5fb8d27136e95/l/e/lego_brick_2_x_2__3003___6223___15591__lego-green-brick-2-x-2-3003-30-939628-6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26" y="3548161"/>
            <a:ext cx="636031" cy="6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thedailybrick.co.uk/media/catalog/product/cache/1/image/700x700/9df78eab33525d08d6e5fb8d27136e95/l/e/lego_brick_1_x_1__3005___30071__lego-red-brick-1-x-1-3005-30-656416-8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2803" y="1102221"/>
            <a:ext cx="469280" cy="4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thedailybrick.fr/media/catalog/product/cache/2/image/700x700/9df78eab33525d08d6e5fb8d27136e95/l/e/lego_brick_1_x_1__3005___30071__lego-reddish-brown-brick-1-x-1-3005-30-656416-8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65" y="4465121"/>
            <a:ext cx="468581" cy="4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9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579" y="657373"/>
            <a:ext cx="3589370" cy="47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39" y="1245187"/>
            <a:ext cx="6065909" cy="40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" y="728306"/>
            <a:ext cx="10058400" cy="49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40" y="947420"/>
            <a:ext cx="5529580" cy="47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3120" y="1173480"/>
            <a:ext cx="3474720" cy="4381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2103120" y="80414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App </a:t>
            </a:r>
            <a:r>
              <a:rPr lang="en-GB" b="1" dirty="0" smtClean="0"/>
              <a:t>Foo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2415540" y="1524000"/>
            <a:ext cx="1363980" cy="163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35730" y="1524000"/>
            <a:ext cx="1363980" cy="163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5540" y="3364230"/>
            <a:ext cx="2884170" cy="18402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3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87440" y="804148"/>
            <a:ext cx="3474720" cy="4750832"/>
            <a:chOff x="6187440" y="804148"/>
            <a:chExt cx="3474720" cy="4750832"/>
          </a:xfrm>
        </p:grpSpPr>
        <p:sp>
          <p:nvSpPr>
            <p:cNvPr id="8" name="Rectangle 7"/>
            <p:cNvSpPr/>
            <p:nvPr/>
          </p:nvSpPr>
          <p:spPr>
            <a:xfrm>
              <a:off x="6187440" y="1173480"/>
              <a:ext cx="3474720" cy="4381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87440" y="804148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App </a:t>
              </a:r>
              <a:r>
                <a:rPr lang="en-GB" b="1" dirty="0" smtClean="0"/>
                <a:t>Bar</a:t>
              </a:r>
              <a:endParaRPr lang="en-GB" b="1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482715" y="1524000"/>
            <a:ext cx="2884170" cy="3680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3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5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4047</TotalTime>
  <Words>504</Words>
  <Application>Microsoft Office PowerPoint</Application>
  <PresentationFormat>Widescreen</PresentationFormat>
  <Paragraphs>114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Atlas Features</vt:lpstr>
      <vt:lpstr>Atlas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 Features</dc:title>
  <dc:creator>Daniel Morris</dc:creator>
  <cp:lastModifiedBy>Daniel Morris</cp:lastModifiedBy>
  <cp:revision>54</cp:revision>
  <cp:lastPrinted>2015-05-18T05:10:24Z</cp:lastPrinted>
  <dcterms:created xsi:type="dcterms:W3CDTF">2015-05-15T06:23:43Z</dcterms:created>
  <dcterms:modified xsi:type="dcterms:W3CDTF">2015-05-20T06:00:19Z</dcterms:modified>
</cp:coreProperties>
</file>